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market Sans Medium" panose="020B0600000101010101" charset="-127"/>
      <p:regular r:id="rId12"/>
    </p:embeddedFont>
    <p:embeddedFont>
      <p:font typeface="Hakgyoansim Gureum 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Medium" panose="020B0600000101010101" charset="-127"/>
      <p:bold r:id="rId15"/>
    </p:embeddedFont>
    <p:embeddedFont>
      <p:font typeface="Pretendard Regular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3" d="100"/>
          <a:sy n="23" d="100"/>
        </p:scale>
        <p:origin x="2530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77800"/>
            <a:ext cx="98552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8648700"/>
            <a:ext cx="9118600" cy="124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94500" y="9258300"/>
            <a:ext cx="1219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80000">
            <a:off x="10236200" y="6413500"/>
            <a:ext cx="20066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80000">
            <a:off x="6083300" y="6413500"/>
            <a:ext cx="20066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-190500"/>
            <a:ext cx="16573500" cy="720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00000">
            <a:off x="5461000" y="952500"/>
            <a:ext cx="7213600" cy="721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3900" y="-127000"/>
            <a:ext cx="13703300" cy="354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92700" y="9194800"/>
            <a:ext cx="179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C33024"/>
                </a:solidFill>
                <a:latin typeface="Hakgyoansim Gureum R"/>
              </a:rPr>
              <a:t>Team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3529" y="9105900"/>
            <a:ext cx="471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송은서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홍지아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유지혁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강민재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40300" y="9017000"/>
            <a:ext cx="2336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C33024"/>
                </a:solidFill>
                <a:latin typeface="Hakgyoansim Gureum R"/>
              </a:rPr>
              <a:t>C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1100"/>
            <a:ext cx="18580100" cy="163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8280000">
            <a:off x="-1727200" y="-1993900"/>
            <a:ext cx="4318000" cy="398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40000">
            <a:off x="-444500" y="9334500"/>
            <a:ext cx="28829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500000">
            <a:off x="14147800" y="8204200"/>
            <a:ext cx="5410200" cy="500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3289300"/>
            <a:ext cx="96520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6832600" y="57404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1816100" y="23368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6832600" y="23368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11861800" y="57404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289800" y="7594600"/>
            <a:ext cx="23368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시연합니다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3600" y="6832600"/>
            <a:ext cx="213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질의응답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89800" y="6832600"/>
            <a:ext cx="2895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8700" y="4178300"/>
            <a:ext cx="2387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스토리를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9800" y="33528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8700" y="3365500"/>
            <a:ext cx="215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시나리오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9800" y="4114800"/>
            <a:ext cx="28702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93600" y="6248400"/>
            <a:ext cx="609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89800" y="6248400"/>
            <a:ext cx="469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89800" y="2832100"/>
            <a:ext cx="469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8700" y="2844800"/>
            <a:ext cx="571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차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13690600" y="4864100"/>
            <a:ext cx="42799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7874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5100" y="90932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일본의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인기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만화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'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슈가슈가룬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'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3848100"/>
            <a:ext cx="6616700" cy="500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0" y="2743200"/>
            <a:ext cx="33274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200" y="2933700"/>
            <a:ext cx="46355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66600" y="9283700"/>
            <a:ext cx="2095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쇼콜라와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바닐라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3800" y="3302000"/>
            <a:ext cx="108077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마계에서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인간계로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내려온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마녀인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당신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!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마계의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차기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여왕이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되기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위해서는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인간들의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하트를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얻어야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합니다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인간들에게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호감을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얻고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200" b="0" i="0" u="none" strike="noStrike">
                <a:solidFill>
                  <a:srgbClr val="ED4F4F"/>
                </a:solidFill>
                <a:ea typeface="Pretendard Bold"/>
              </a:rPr>
              <a:t>하트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획득해보세요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19900" y="7874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시나리오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6604000"/>
            <a:ext cx="48260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호감도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2E606D-3FDC-DF33-2B8F-072C77447F53}"/>
              </a:ext>
            </a:extLst>
          </p:cNvPr>
          <p:cNvGrpSpPr/>
          <p:nvPr/>
        </p:nvGrpSpPr>
        <p:grpSpPr>
          <a:xfrm>
            <a:off x="1816100" y="2667000"/>
            <a:ext cx="4622800" cy="3098800"/>
            <a:chOff x="1816100" y="2667000"/>
            <a:chExt cx="4622800" cy="3098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18161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2298700" y="44577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깜짝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놀랐을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나오는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98700" y="3708400"/>
              <a:ext cx="3124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벌꿀색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FCD4A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98700" y="3175000"/>
              <a:ext cx="14351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FCD4A"/>
                  </a:solidFill>
                  <a:latin typeface="Pretendard Bold"/>
                </a:rPr>
                <a:t>0</a:t>
              </a:r>
              <a:r>
                <a:rPr lang="ko-KR" sz="2200" b="0" i="0" u="none" strike="noStrike">
                  <a:solidFill>
                    <a:srgbClr val="FFCD4A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FCD4A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FCD4A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100" y="2781300"/>
              <a:ext cx="1638300" cy="15367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2E4BA8-EE4C-9A21-A10B-9C7D1D8F5DE1}"/>
              </a:ext>
            </a:extLst>
          </p:cNvPr>
          <p:cNvGrpSpPr/>
          <p:nvPr/>
        </p:nvGrpSpPr>
        <p:grpSpPr>
          <a:xfrm>
            <a:off x="6832600" y="2667000"/>
            <a:ext cx="4622800" cy="3098800"/>
            <a:chOff x="6832600" y="2667000"/>
            <a:chExt cx="4622800" cy="30988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68326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7289800" y="369570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오렌지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D8A69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226300" y="4432300"/>
              <a:ext cx="2641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설레거나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 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호감이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생기기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시작할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생기는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289800" y="3162300"/>
              <a:ext cx="1511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D8A69"/>
                  </a:solidFill>
                  <a:latin typeface="Pretendard Bold"/>
                </a:rPr>
                <a:t>600</a:t>
              </a:r>
              <a:r>
                <a:rPr lang="ko-KR" sz="2200" b="0" i="0" u="none" strike="noStrike">
                  <a:solidFill>
                    <a:srgbClr val="FD8A69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D8A69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D8A69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2000" y="2730500"/>
              <a:ext cx="1638300" cy="15748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BDDD7-268B-5028-E80B-4AF6197F9199}"/>
              </a:ext>
            </a:extLst>
          </p:cNvPr>
          <p:cNvGrpSpPr/>
          <p:nvPr/>
        </p:nvGrpSpPr>
        <p:grpSpPr>
          <a:xfrm>
            <a:off x="11861800" y="2667000"/>
            <a:ext cx="4622800" cy="3098800"/>
            <a:chOff x="11861800" y="2667000"/>
            <a:chExt cx="4622800" cy="3098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118618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1" name="TextBox 11"/>
            <p:cNvSpPr txBox="1"/>
            <p:nvPr/>
          </p:nvSpPr>
          <p:spPr>
            <a:xfrm>
              <a:off x="12306300" y="4521200"/>
              <a:ext cx="17399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친구들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사이의</a:t>
              </a:r>
            </a:p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우정의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306300" y="3746500"/>
              <a:ext cx="2578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그린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5EC783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306300" y="3251200"/>
              <a:ext cx="15494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5EC783"/>
                  </a:solidFill>
                  <a:latin typeface="Pretendard Bold"/>
                </a:rPr>
                <a:t>900</a:t>
              </a:r>
              <a:r>
                <a:rPr lang="ko-KR" sz="2200" b="0" i="0" u="none" strike="noStrike">
                  <a:solidFill>
                    <a:srgbClr val="5EC783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5EC783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5EC783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592300" y="2667000"/>
              <a:ext cx="1879600" cy="1701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A772DE-DD27-1827-ECA1-6702397FB39A}"/>
              </a:ext>
            </a:extLst>
          </p:cNvPr>
          <p:cNvGrpSpPr/>
          <p:nvPr/>
        </p:nvGrpSpPr>
        <p:grpSpPr>
          <a:xfrm>
            <a:off x="4356100" y="6172200"/>
            <a:ext cx="4622800" cy="3098800"/>
            <a:chOff x="4356100" y="6172200"/>
            <a:chExt cx="4622800" cy="30988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4356100" y="61722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0" name="TextBox 10"/>
            <p:cNvSpPr txBox="1"/>
            <p:nvPr/>
          </p:nvSpPr>
          <p:spPr>
            <a:xfrm>
              <a:off x="4787900" y="8026400"/>
              <a:ext cx="19304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사랑이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시작할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나오는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87900" y="7251700"/>
              <a:ext cx="21336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핑크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FACCD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787900" y="6680200"/>
              <a:ext cx="1765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FACCD"/>
                  </a:solidFill>
                  <a:latin typeface="Pretendard Bold"/>
                </a:rPr>
                <a:t>1200</a:t>
              </a:r>
              <a:r>
                <a:rPr lang="ko-KR" sz="2200" b="0" i="0" u="none" strike="noStrike">
                  <a:solidFill>
                    <a:srgbClr val="FFACCD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FACCD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FACCD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0400" y="6350000"/>
              <a:ext cx="1739900" cy="16891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FF57FA-39B5-A9DD-3C47-163B201AA827}"/>
              </a:ext>
            </a:extLst>
          </p:cNvPr>
          <p:cNvGrpSpPr/>
          <p:nvPr/>
        </p:nvGrpSpPr>
        <p:grpSpPr>
          <a:xfrm>
            <a:off x="9372600" y="6172200"/>
            <a:ext cx="4622800" cy="3098800"/>
            <a:chOff x="9372600" y="6172200"/>
            <a:chExt cx="4622800" cy="30988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9372600" y="61722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26900" y="6248400"/>
              <a:ext cx="1701800" cy="17653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9817100" y="8026400"/>
              <a:ext cx="15367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진실한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사랑의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817100" y="7251700"/>
              <a:ext cx="21336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레드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ED4F4F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817100" y="6680200"/>
              <a:ext cx="19304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ED4F4F"/>
                  </a:solidFill>
                  <a:latin typeface="Pretendard Bold"/>
                </a:rPr>
                <a:t>1500</a:t>
              </a:r>
              <a:r>
                <a:rPr lang="ko-KR" sz="2200" b="0" i="0" u="none" strike="noStrike">
                  <a:solidFill>
                    <a:srgbClr val="ED4F4F"/>
                  </a:solidFill>
                  <a:ea typeface="Pretendard Bold"/>
                </a:rPr>
                <a:t>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629400" y="25654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168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2090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442200" y="7797800"/>
            <a:ext cx="34036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일정시간마다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번씩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플레이어와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접촉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호감도가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감소한다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0" y="6451600"/>
            <a:ext cx="33401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51800" y="66548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장애물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00" y="3759200"/>
            <a:ext cx="3746500" cy="187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2800" y="7797800"/>
            <a:ext cx="32131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안에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찾지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못하면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오버된다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6451600"/>
            <a:ext cx="33274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40000" y="66548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4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제약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826000" y="3822700"/>
            <a:ext cx="7239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816100" y="3822700"/>
            <a:ext cx="7239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3492500"/>
            <a:ext cx="2209800" cy="2425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4140200"/>
            <a:ext cx="6604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4140200"/>
            <a:ext cx="6223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6800" y="4038600"/>
            <a:ext cx="266700" cy="533400"/>
          </a:xfrm>
          <a:prstGeom prst="rect">
            <a:avLst/>
          </a:prstGeom>
          <a:effectLst>
            <a:outerShdw dist="14658" dir="3600000">
              <a:srgbClr val="000000">
                <a:alpha val="16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8640000">
            <a:off x="3276600" y="5067300"/>
            <a:ext cx="304800" cy="635000"/>
          </a:xfrm>
          <a:prstGeom prst="rect">
            <a:avLst/>
          </a:prstGeom>
          <a:effectLst>
            <a:outerShdw dist="16085" dir="12240000">
              <a:srgbClr val="000000">
                <a:alpha val="16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4521200"/>
            <a:ext cx="139700" cy="114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1300" y="4610100"/>
            <a:ext cx="889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0700" y="4889500"/>
            <a:ext cx="88900" cy="76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9400" y="3238500"/>
            <a:ext cx="5257800" cy="5803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3022600" y="4584700"/>
            <a:ext cx="114300" cy="50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30500" y="3213100"/>
            <a:ext cx="5588000" cy="5880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4216400" y="4584700"/>
            <a:ext cx="114300" cy="50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7400" y="3225800"/>
            <a:ext cx="5537200" cy="5880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3530600" y="4597400"/>
            <a:ext cx="114300" cy="5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04800" y="3441700"/>
            <a:ext cx="3187700" cy="2349500"/>
          </a:xfrm>
          <a:prstGeom prst="rect">
            <a:avLst/>
          </a:prstGeom>
          <a:effectLst>
            <a:outerShdw dist="54364" dir="2700000">
              <a:srgbClr val="000000">
                <a:alpha val="100000"/>
              </a:srgbClr>
            </a:outerShdw>
          </a:effectLst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6451600"/>
            <a:ext cx="3340100" cy="8509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3512800" y="66548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플레이어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055600" y="7797800"/>
            <a:ext cx="3149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방향키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입력대로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이동하지만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느려질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이득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2200" y="18796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난이도마다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7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629400" y="25654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168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4076700"/>
            <a:ext cx="4318000" cy="1574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6604000"/>
            <a:ext cx="3327400" cy="850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988300" y="67945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엿보기</a:t>
            </a:r>
            <a:r>
              <a:rPr lang="en-US" sz="24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안경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2200" y="7848600"/>
            <a:ext cx="3505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위치를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엿볼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2997200"/>
            <a:ext cx="3505200" cy="3505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6705600"/>
            <a:ext cx="33274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0" y="68961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선택지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8900" y="7848600"/>
            <a:ext cx="4648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선택지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호감도를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획득할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2090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2600" y="2971800"/>
            <a:ext cx="2882900" cy="3289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6667500"/>
            <a:ext cx="3340100" cy="850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449300" y="68707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이벤트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0900" y="7899400"/>
            <a:ext cx="4648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호감도를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획득할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3644900"/>
            <a:ext cx="4965700" cy="4965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이득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213100"/>
            <a:ext cx="3340100" cy="85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099800" y="34163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상점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4521200"/>
            <a:ext cx="52070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확률로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이득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깃발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획득시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출현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소모로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-30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-30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+30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7747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벌칙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314700" y="4406900"/>
            <a:ext cx="5232400" cy="3517900"/>
          </a:xfrm>
          <a:prstGeom prst="rect">
            <a:avLst/>
          </a:prstGeom>
          <a:effectLst>
            <a:outerShdw blurRad="76918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613900" y="4406900"/>
            <a:ext cx="5232400" cy="3517900"/>
          </a:xfrm>
          <a:prstGeom prst="rect">
            <a:avLst/>
          </a:prstGeom>
          <a:effectLst>
            <a:outerShdw blurRad="76918" dir="2700000">
              <a:srgbClr val="692498">
                <a:alpha val="3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4940300"/>
            <a:ext cx="37465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4051300"/>
            <a:ext cx="10160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3970000" y="4241800"/>
            <a:ext cx="10160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2300" y="4826000"/>
            <a:ext cx="2832100" cy="2095500"/>
          </a:xfrm>
          <a:prstGeom prst="rect">
            <a:avLst/>
          </a:prstGeom>
          <a:effectLst>
            <a:outerShdw dist="48346" dir="2700000">
              <a:srgbClr val="000000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276600" y="3708400"/>
            <a:ext cx="2133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선택지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0800" y="3708400"/>
            <a:ext cx="2133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선택지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7400" y="7086600"/>
            <a:ext cx="2641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몬스터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증가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7086600"/>
            <a:ext cx="297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플레이어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감소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2200" y="18796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난이도마다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284</Words>
  <Application>Microsoft Office PowerPoint</Application>
  <PresentationFormat>사용자 지정</PresentationFormat>
  <Paragraphs>78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Gmarket Sans Medium</vt:lpstr>
      <vt:lpstr>Pretendard Bold</vt:lpstr>
      <vt:lpstr>Hakgyoansim Gureum R</vt:lpstr>
      <vt:lpstr>Calibri</vt:lpstr>
      <vt:lpstr>Arial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송은서</cp:lastModifiedBy>
  <cp:revision>3</cp:revision>
  <dcterms:created xsi:type="dcterms:W3CDTF">2006-08-16T00:00:00Z</dcterms:created>
  <dcterms:modified xsi:type="dcterms:W3CDTF">2024-06-11T13:37:56Z</dcterms:modified>
</cp:coreProperties>
</file>